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100" r:id="rId2"/>
    <p:sldId id="1677" r:id="rId3"/>
    <p:sldId id="1337" r:id="rId4"/>
    <p:sldId id="1707" r:id="rId5"/>
    <p:sldId id="1726" r:id="rId6"/>
    <p:sldId id="1708" r:id="rId7"/>
    <p:sldId id="1709" r:id="rId8"/>
    <p:sldId id="1710" r:id="rId9"/>
    <p:sldId id="1711" r:id="rId10"/>
    <p:sldId id="1712" r:id="rId11"/>
    <p:sldId id="1713" r:id="rId12"/>
    <p:sldId id="1720" r:id="rId13"/>
    <p:sldId id="1721" r:id="rId14"/>
    <p:sldId id="1722" r:id="rId15"/>
    <p:sldId id="1723" r:id="rId16"/>
    <p:sldId id="1727" r:id="rId17"/>
    <p:sldId id="1728" r:id="rId18"/>
    <p:sldId id="1729" r:id="rId19"/>
    <p:sldId id="1730" r:id="rId20"/>
    <p:sldId id="1731" r:id="rId21"/>
    <p:sldId id="1732" r:id="rId22"/>
    <p:sldId id="1733" r:id="rId23"/>
    <p:sldId id="1734" r:id="rId24"/>
    <p:sldId id="1735" r:id="rId25"/>
    <p:sldId id="1736" r:id="rId26"/>
    <p:sldId id="1737" r:id="rId27"/>
    <p:sldId id="1738" r:id="rId28"/>
    <p:sldId id="1739" r:id="rId29"/>
    <p:sldId id="1740" r:id="rId30"/>
    <p:sldId id="1741" r:id="rId31"/>
    <p:sldId id="1724" r:id="rId32"/>
    <p:sldId id="1725" r:id="rId33"/>
    <p:sldId id="1742" r:id="rId34"/>
    <p:sldId id="95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21 </a:t>
            </a:r>
            <a:r>
              <a:rPr lang="en-US" altLang="en-US" sz="4000" dirty="0" smtClean="0"/>
              <a:t>–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keys have many rules, but the values do not have many restrictions</a:t>
            </a:r>
          </a:p>
          <a:p>
            <a:pPr lvl="3"/>
            <a:endParaRPr lang="en-US" dirty="0"/>
          </a:p>
          <a:p>
            <a:r>
              <a:rPr lang="en-US" dirty="0" smtClean="0"/>
              <a:t>They do not have to be unique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can be mutable or immutable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2273" y="4102055"/>
            <a:ext cx="434363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can have duplicate values in a list, but indexes must be unique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919" y="5636564"/>
            <a:ext cx="5154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Since they don’t need to be unique, we can change them without restriction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What if we have a list of every student at UMBC, with all the info represented as a list?</a:t>
            </a:r>
          </a:p>
          <a:p>
            <a:pPr lvl="1"/>
            <a:r>
              <a:rPr lang="en-US" dirty="0" smtClean="0"/>
              <a:t>The first element of the info list is the UMBC ID #</a:t>
            </a:r>
          </a:p>
          <a:p>
            <a:r>
              <a:rPr lang="en-US" dirty="0" smtClean="0"/>
              <a:t>How long would it take to find a specific student?</a:t>
            </a:r>
          </a:p>
          <a:p>
            <a:pPr lvl="1"/>
            <a:r>
              <a:rPr lang="en-US" dirty="0" smtClean="0"/>
              <a:t>If the list is unsorted, a very long time!</a:t>
            </a:r>
          </a:p>
          <a:p>
            <a:pPr lvl="1"/>
            <a:r>
              <a:rPr lang="en-US" dirty="0" smtClean="0"/>
              <a:t>If it’s sorted, resort every time a student is added</a:t>
            </a:r>
          </a:p>
          <a:p>
            <a:pPr lvl="3"/>
            <a:endParaRPr lang="en-US" dirty="0"/>
          </a:p>
          <a:p>
            <a:r>
              <a:rPr lang="en-US" dirty="0" smtClean="0"/>
              <a:t>Finding a student by ID # in a dictionary, </a:t>
            </a:r>
            <a:br>
              <a:rPr lang="en-US" dirty="0" smtClean="0"/>
            </a:br>
            <a:r>
              <a:rPr lang="en-US" dirty="0" smtClean="0"/>
              <a:t>on the other hand, is very </a:t>
            </a:r>
            <a:r>
              <a:rPr lang="en-US" i="1" u="sng" dirty="0" err="1" smtClean="0"/>
              <a:t>very</a:t>
            </a:r>
            <a:r>
              <a:rPr lang="en-US" dirty="0" smtClean="0"/>
              <a:t> quick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dictionaries so fast?</a:t>
            </a:r>
          </a:p>
          <a:p>
            <a:pPr lvl="1"/>
            <a:r>
              <a:rPr lang="en-US" dirty="0" smtClean="0"/>
              <a:t>Hashing!</a:t>
            </a:r>
          </a:p>
          <a:p>
            <a:pPr lvl="3"/>
            <a:endParaRPr lang="en-US" dirty="0"/>
          </a:p>
          <a:p>
            <a:r>
              <a:rPr lang="en-US" dirty="0" smtClean="0"/>
              <a:t>Hashing is a way of translating arbitrary </a:t>
            </a:r>
            <a:br>
              <a:rPr lang="en-US" dirty="0" smtClean="0"/>
            </a:br>
            <a:r>
              <a:rPr lang="en-US" dirty="0" smtClean="0"/>
              <a:t>data (like strings or large numbers) into </a:t>
            </a:r>
            <a:br>
              <a:rPr lang="en-US" dirty="0" smtClean="0"/>
            </a:br>
            <a:r>
              <a:rPr lang="en-US" dirty="0" smtClean="0"/>
              <a:t>a smaller set space for ease of use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Hashing takes in anything (a string, an </a:t>
            </a:r>
            <a:r>
              <a:rPr lang="en-US" dirty="0" err="1" smtClean="0"/>
              <a:t>int</a:t>
            </a:r>
            <a:r>
              <a:rPr lang="en-US" dirty="0" smtClean="0"/>
              <a:t>, a float, etc.) and generate a number based on it</a:t>
            </a:r>
          </a:p>
          <a:p>
            <a:pPr lvl="1"/>
            <a:r>
              <a:rPr lang="en-US" dirty="0" smtClean="0"/>
              <a:t>Same result for same input</a:t>
            </a:r>
          </a:p>
          <a:p>
            <a:pPr lvl="1"/>
            <a:r>
              <a:rPr lang="en-US" dirty="0" smtClean="0"/>
              <a:t>Use a number to tell where</a:t>
            </a:r>
            <a:r>
              <a:rPr lang="en-US" dirty="0"/>
              <a:t> to store</a:t>
            </a:r>
            <a:r>
              <a:rPr lang="en-US" dirty="0" smtClean="0"/>
              <a:t> in memory</a:t>
            </a:r>
          </a:p>
          <a:p>
            <a:endParaRPr lang="en-US" dirty="0" smtClean="0"/>
          </a:p>
          <a:p>
            <a:r>
              <a:rPr lang="en-US" dirty="0" smtClean="0"/>
              <a:t>Given the same input, you get the same number, and can find it again very quickly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</a:t>
            </a:r>
            <a:r>
              <a:rPr lang="en-US" dirty="0"/>
              <a:t>that, given a </a:t>
            </a:r>
            <a:r>
              <a:rPr lang="en-US" dirty="0" smtClean="0"/>
              <a:t>value, </a:t>
            </a:r>
            <a:r>
              <a:rPr lang="en-US" dirty="0" smtClean="0"/>
              <a:t>returns a value that tells us where it </a:t>
            </a:r>
            <a:r>
              <a:rPr lang="en-US" dirty="0" smtClean="0"/>
              <a:t>is stored in memory</a:t>
            </a:r>
            <a:endParaRPr lang="en-US" dirty="0"/>
          </a:p>
          <a:p>
            <a:pPr lvl="1"/>
            <a:r>
              <a:rPr lang="en-US" dirty="0"/>
              <a:t>If it’s in that location, it’s in the </a:t>
            </a:r>
            <a:r>
              <a:rPr lang="en-US" dirty="0" smtClean="0"/>
              <a:t>dictionary</a:t>
            </a:r>
            <a:endParaRPr lang="en-US" dirty="0"/>
          </a:p>
          <a:p>
            <a:pPr lvl="1"/>
            <a:r>
              <a:rPr lang="en-US" dirty="0"/>
              <a:t>If it’s not in that location, it’s not in the </a:t>
            </a:r>
            <a:r>
              <a:rPr lang="en-US" dirty="0" smtClean="0"/>
              <a:t>dictionary</a:t>
            </a:r>
            <a:endParaRPr lang="en-US" dirty="0"/>
          </a:p>
          <a:p>
            <a:r>
              <a:rPr lang="en-US" dirty="0" smtClean="0"/>
              <a:t>The hashing </a:t>
            </a:r>
            <a:r>
              <a:rPr lang="en-US" dirty="0"/>
              <a:t>function </a:t>
            </a:r>
            <a:r>
              <a:rPr lang="en-US" dirty="0" smtClean="0"/>
              <a:t>has no </a:t>
            </a:r>
            <a:r>
              <a:rPr lang="en-US" dirty="0"/>
              <a:t>other purpose</a:t>
            </a:r>
          </a:p>
          <a:p>
            <a:pPr lvl="1"/>
            <a:r>
              <a:rPr lang="en-US" dirty="0"/>
              <a:t>If we look at the function’s inputs and outputs, they probably won’t “make sense”</a:t>
            </a:r>
          </a:p>
          <a:p>
            <a:pPr lvl="1"/>
            <a:r>
              <a:rPr lang="en-US" dirty="0"/>
              <a:t>This function is called a hash function because it “makes hash” of its inputs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dirty="0" smtClean="0"/>
              <a:t>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AB12345 </a:t>
            </a:r>
            <a:r>
              <a:rPr lang="en-US" dirty="0" smtClean="0"/>
              <a:t>UMBC student ID number</a:t>
            </a:r>
          </a:p>
          <a:p>
            <a:pPr lvl="1"/>
            <a:r>
              <a:rPr lang="en-US" dirty="0"/>
              <a:t>Gives </a:t>
            </a:r>
            <a:r>
              <a:rPr lang="en-US" dirty="0" smtClean="0"/>
              <a:t>67,600,000 possible combinations</a:t>
            </a:r>
          </a:p>
          <a:p>
            <a:pPr lvl="1"/>
            <a:r>
              <a:rPr lang="en-US" dirty="0" smtClean="0"/>
              <a:t>Making a list of that size wastes a lot of space</a:t>
            </a:r>
          </a:p>
          <a:p>
            <a:pPr lvl="2"/>
            <a:r>
              <a:rPr lang="en-US" dirty="0" smtClean="0"/>
              <a:t>Wouldn’t use even 1% of the list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Making a dictionary allows us to better store the thousands of students without requiring a massive waste of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02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Dictionaries</a:t>
            </a:r>
          </a:p>
        </p:txBody>
      </p:sp>
    </p:spTree>
    <p:extLst>
      <p:ext uri="{BB962C8B-B14F-4D97-AF65-F5344CB8AC3E}">
        <p14:creationId xmlns:p14="http://schemas.microsoft.com/office/powerpoint/2010/main" val="26180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(Curly Braces)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/>
              <a:t>The empty dictionary is written as two curly braces containing nothing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To create a dictionary, use curly </a:t>
            </a:r>
            <a:r>
              <a:rPr lang="en-US" dirty="0" smtClean="0">
                <a:solidFill>
                  <a:prstClr val="black"/>
                </a:solidFill>
              </a:rPr>
              <a:t>braces </a:t>
            </a:r>
            <a:r>
              <a:rPr lang="en-US" dirty="0" smtClean="0">
                <a:solidFill>
                  <a:prstClr val="black"/>
                </a:solidFill>
              </a:rPr>
              <a:t>and a colon (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prstClr val="black"/>
                </a:solidFill>
              </a:rPr>
              <a:t>) to separate keys from their value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dict2 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"age"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7}</a:t>
            </a:r>
            <a:endParaRPr lang="en-US" sz="3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(From </a:t>
            </a:r>
            <a:r>
              <a:rPr lang="en-US" dirty="0" smtClean="0"/>
              <a:t>a List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cast a list as a dictionary, you use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'candy'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5],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'cookies'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16],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'ice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cream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2]]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cast to a dictionary</a:t>
            </a:r>
            <a:endParaRPr lang="en-US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837" y="3491757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be 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key, value pairs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Conversion</a:t>
            </a:r>
          </a:p>
          <a:p>
            <a:pPr lvl="2"/>
            <a:r>
              <a:rPr lang="en-US" sz="2800" dirty="0" smtClean="0"/>
              <a:t>Decimal to binary</a:t>
            </a:r>
          </a:p>
          <a:p>
            <a:pPr lvl="2"/>
            <a:r>
              <a:rPr lang="en-US" sz="2800" dirty="0" smtClean="0"/>
              <a:t>Binary to decimal</a:t>
            </a:r>
          </a:p>
          <a:p>
            <a:r>
              <a:rPr lang="en-US" dirty="0" smtClean="0"/>
              <a:t>More file I/O practice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Up Ribbon 6"/>
          <p:cNvSpPr/>
          <p:nvPr/>
        </p:nvSpPr>
        <p:spPr>
          <a:xfrm>
            <a:off x="2088038" y="5213826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 Expressions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1833514" y="4756625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387134">
            <a:off x="2097466" y="5000342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probably most similar to a list</a:t>
            </a:r>
          </a:p>
          <a:p>
            <a:endParaRPr lang="en-US" dirty="0"/>
          </a:p>
          <a:p>
            <a:r>
              <a:rPr lang="en-US" dirty="0" smtClean="0"/>
              <a:t>You can do a number of operations: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a key’s value</a:t>
            </a:r>
          </a:p>
          <a:p>
            <a:pPr lvl="1"/>
            <a:r>
              <a:rPr lang="en-US" dirty="0" smtClean="0"/>
              <a:t>Update a key’s value</a:t>
            </a:r>
          </a:p>
          <a:p>
            <a:pPr lvl="1"/>
            <a:r>
              <a:rPr lang="en-US" dirty="0"/>
              <a:t>Add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To access dictionary elements, you </a:t>
            </a:r>
            <a:r>
              <a:rPr lang="en-US" dirty="0" smtClean="0"/>
              <a:t>use </a:t>
            </a:r>
            <a:r>
              <a:rPr lang="en-US" dirty="0"/>
              <a:t>the square brackets </a:t>
            </a:r>
            <a:r>
              <a:rPr lang="en-US" dirty="0" smtClean="0"/>
              <a:t>and the </a:t>
            </a:r>
            <a:r>
              <a:rPr lang="en-US" dirty="0"/>
              <a:t>key to obtain its </a:t>
            </a:r>
            <a:r>
              <a:rPr lang="en-US" dirty="0" smtClean="0"/>
              <a:t>value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buNone/>
            </a:pP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"Chesapeake 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Bay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Retriever"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C: Chesapeake Bay Retriever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B: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update dictionary elements, you use the square brackets and the key to indicate which value you would like to update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"Beagle"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'Beagle', 'A': 'Akita'}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869" y="442737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are these out of order?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147" y="4672398"/>
            <a:ext cx="2248809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Dictionaries organize by </a:t>
            </a:r>
            <a:r>
              <a:rPr lang="en-US" sz="2400" b="1" i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association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not by order</a:t>
            </a:r>
          </a:p>
        </p:txBody>
      </p:sp>
    </p:spTree>
    <p:extLst>
      <p:ext uri="{BB962C8B-B14F-4D97-AF65-F5344CB8AC3E}">
        <p14:creationId xmlns:p14="http://schemas.microsoft.com/office/powerpoint/2010/main" val="35056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new values, we don’t need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 smtClean="0"/>
              <a:t>– we simply state the key and value we want to use, with square brackets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Dunker"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'D': 'Dunker'}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Key:value</a:t>
            </a:r>
            <a:r>
              <a:rPr lang="en-US" dirty="0" smtClean="0"/>
              <a:t> pairs must be deleted together; </a:t>
            </a:r>
            <a:br>
              <a:rPr lang="en-US" dirty="0" smtClean="0"/>
            </a:br>
            <a:r>
              <a:rPr lang="en-US" dirty="0" smtClean="0"/>
              <a:t>you can’t have a key with no value</a:t>
            </a:r>
          </a:p>
          <a:p>
            <a:r>
              <a:rPr lang="en-US" dirty="0" smtClean="0"/>
              <a:t>To delete a </a:t>
            </a:r>
            <a:r>
              <a:rPr lang="en-US" dirty="0" err="1" smtClean="0"/>
              <a:t>key:value</a:t>
            </a:r>
            <a:r>
              <a:rPr lang="en-US" dirty="0" smtClean="0"/>
              <a:t>,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del </a:t>
            </a:r>
            <a:r>
              <a:rPr lang="en-US" dirty="0" smtClean="0"/>
              <a:t>keyword and specify the key you want to delete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5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dirty="0"/>
              <a:t>Creating Dictionaries (From Two Lists)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sz="3600" dirty="0"/>
              <a:t>Here we have two lists</a:t>
            </a:r>
          </a:p>
          <a:p>
            <a:pPr lvl="1"/>
            <a:r>
              <a:rPr lang="en-US" dirty="0"/>
              <a:t>Of the same length</a:t>
            </a:r>
          </a:p>
          <a:p>
            <a:pPr lvl="1"/>
            <a:r>
              <a:rPr lang="en-US" dirty="0"/>
              <a:t>Contents of each index match up</a:t>
            </a:r>
          </a:p>
          <a:p>
            <a:pPr lvl="2"/>
            <a:r>
              <a:rPr lang="en-US" sz="2800" dirty="0" smtClean="0"/>
              <a:t>(Pratik is </a:t>
            </a:r>
            <a:r>
              <a:rPr lang="en-US" sz="2800" dirty="0"/>
              <a:t>Social Work, </a:t>
            </a:r>
            <a:r>
              <a:rPr lang="en-US" sz="2800" dirty="0" smtClean="0"/>
              <a:t>Amber is </a:t>
            </a:r>
            <a:r>
              <a:rPr lang="en-US" sz="2800" dirty="0"/>
              <a:t>Pre-Med, etc.)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Pratik"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Amber"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"Sam"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"Social Work"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"Pre-Med"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3"/>
            <a:endParaRPr lang="en-US" dirty="0"/>
          </a:p>
          <a:p>
            <a:r>
              <a:rPr lang="en-US" dirty="0"/>
              <a:t>Write the code to create a dictionary from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8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functions that are specific to a data type (like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  <a:r>
              <a:rPr lang="en-US" dirty="0" smtClean="0"/>
              <a:t>, etc.)</a:t>
            </a:r>
          </a:p>
          <a:p>
            <a:pPr lvl="3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For</a:t>
            </a:r>
            <a:r>
              <a:rPr lang="en-US" sz="2400" dirty="0"/>
              <a:t> </a:t>
            </a:r>
            <a:r>
              <a:rPr lang="en-US" sz="2400" dirty="0" smtClean="0"/>
              <a:t>a key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, returns </a:t>
            </a:r>
            <a:r>
              <a:rPr lang="en-US" sz="2400" dirty="0" smtClean="0"/>
              <a:t>the associated value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 smtClean="0"/>
              <a:t> doesn’t exist, returns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400" u="sng" dirty="0" smtClean="0"/>
              <a:t>Optionally</a:t>
            </a:r>
            <a:r>
              <a:rPr lang="en-US" sz="2400" dirty="0" smtClean="0"/>
              <a:t> use a second parameter to return </a:t>
            </a:r>
            <a:br>
              <a:rPr lang="en-US" sz="2400" dirty="0" smtClean="0"/>
            </a:br>
            <a:r>
              <a:rPr lang="en-US" sz="2400" dirty="0" smtClean="0"/>
              <a:t>something other than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 </a:t>
            </a:r>
            <a:r>
              <a:rPr lang="en-US" sz="2400" dirty="0" smtClean="0"/>
              <a:t>if not found</a:t>
            </a:r>
          </a:p>
          <a:p>
            <a:pPr lvl="2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“view” of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 smtClean="0"/>
              <a:t>’s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Need to cast to a list</a:t>
            </a:r>
            <a:endParaRPr lang="en-US" sz="1600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</a:t>
            </a:r>
            <a:r>
              <a:rPr lang="en-US" sz="2400" dirty="0" smtClean="0"/>
              <a:t>keys</a:t>
            </a:r>
            <a:endParaRPr lang="en-US" sz="2400" dirty="0"/>
          </a:p>
          <a:p>
            <a:pPr lvl="1"/>
            <a:r>
              <a:rPr lang="en-US" sz="2400" dirty="0"/>
              <a:t>Need to cast to a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two lists returned are in the same order</a:t>
            </a:r>
          </a:p>
          <a:p>
            <a:pPr lvl="1"/>
            <a:r>
              <a:rPr lang="en-US" dirty="0" smtClean="0"/>
              <a:t>(Value at index 0 matches key at index 0,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very useful if you have...</a:t>
            </a:r>
          </a:p>
          <a:p>
            <a:pPr lvl="1"/>
            <a:r>
              <a:rPr lang="en-US" dirty="0" smtClean="0"/>
              <a:t>Data whose order doesn’t matter</a:t>
            </a:r>
          </a:p>
          <a:p>
            <a:pPr lvl="1"/>
            <a:r>
              <a:rPr lang="en-US" dirty="0" smtClean="0"/>
              <a:t>A set of unique keys</a:t>
            </a:r>
          </a:p>
          <a:p>
            <a:pPr lvl="2"/>
            <a:r>
              <a:rPr lang="en-US" dirty="0" smtClean="0"/>
              <a:t>Key is a word, value is the definition (or translation)</a:t>
            </a:r>
          </a:p>
          <a:p>
            <a:pPr lvl="2"/>
            <a:r>
              <a:rPr lang="en-US" dirty="0" smtClean="0"/>
              <a:t>Key is a postal abbreviation, value is the full state name</a:t>
            </a:r>
          </a:p>
          <a:p>
            <a:pPr lvl="2"/>
            <a:r>
              <a:rPr lang="en-US" dirty="0" smtClean="0"/>
              <a:t>Key is a name, value is a list of their game scores</a:t>
            </a:r>
          </a:p>
          <a:p>
            <a:pPr lvl="1"/>
            <a:r>
              <a:rPr lang="en-US" dirty="0" smtClean="0"/>
              <a:t>A need to find things easily and quickly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need to easily add and remove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Charles Babbage</a:t>
            </a:r>
          </a:p>
          <a:p>
            <a:pPr lvl="1"/>
            <a:r>
              <a:rPr lang="en-US" dirty="0" smtClean="0"/>
              <a:t>Invented the Analytical Engine</a:t>
            </a:r>
          </a:p>
          <a:p>
            <a:pPr lvl="2"/>
            <a:r>
              <a:rPr lang="en-US" dirty="0" smtClean="0"/>
              <a:t>Was never built, but would have</a:t>
            </a:r>
            <a:br>
              <a:rPr lang="en-US" dirty="0" smtClean="0"/>
            </a:br>
            <a:r>
              <a:rPr lang="en-US" dirty="0" smtClean="0"/>
              <a:t>used punched cards to control a</a:t>
            </a:r>
            <a:br>
              <a:rPr lang="en-US" dirty="0" smtClean="0"/>
            </a:br>
            <a:r>
              <a:rPr lang="en-US" dirty="0" smtClean="0"/>
              <a:t>mechanical calculator</a:t>
            </a:r>
          </a:p>
          <a:p>
            <a:pPr lvl="1"/>
            <a:r>
              <a:rPr lang="en-US" dirty="0" smtClean="0"/>
              <a:t>Work fell into obscurity, and </a:t>
            </a:r>
            <a:br>
              <a:rPr lang="en-US" dirty="0" smtClean="0"/>
            </a:br>
            <a:r>
              <a:rPr lang="en-US" dirty="0" smtClean="0"/>
              <a:t>computer builders in the 30s </a:t>
            </a:r>
            <a:br>
              <a:rPr lang="en-US" dirty="0" smtClean="0"/>
            </a:br>
            <a:r>
              <a:rPr lang="en-US" dirty="0" smtClean="0"/>
              <a:t>and 40s re-invented many of </a:t>
            </a:r>
            <a:br>
              <a:rPr lang="en-US" dirty="0" smtClean="0"/>
            </a:br>
            <a:r>
              <a:rPr lang="en-US" dirty="0" smtClean="0"/>
              <a:t>his architectural innovations</a:t>
            </a:r>
          </a:p>
          <a:p>
            <a:pPr lvl="1"/>
            <a:r>
              <a:rPr lang="en-US" dirty="0" smtClean="0"/>
              <a:t>Also invented the cow catcher for trains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3"/>
          <a:stretch/>
        </p:blipFill>
        <p:spPr>
          <a:xfrm>
            <a:off x="5934269" y="2304713"/>
            <a:ext cx="3144416" cy="3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Ada Lovelace</a:t>
            </a:r>
          </a:p>
          <a:p>
            <a:pPr lvl="1"/>
            <a:r>
              <a:rPr lang="en-US" dirty="0" smtClean="0"/>
              <a:t>Wrote the first ever computer algorithm</a:t>
            </a:r>
          </a:p>
          <a:p>
            <a:pPr lvl="1"/>
            <a:r>
              <a:rPr lang="en-US" dirty="0" smtClean="0"/>
              <a:t>Realized the potential of the </a:t>
            </a:r>
            <a:br>
              <a:rPr lang="en-US" dirty="0" smtClean="0"/>
            </a:br>
            <a:r>
              <a:rPr lang="en-US" dirty="0" smtClean="0"/>
              <a:t>Analytical Engine</a:t>
            </a:r>
          </a:p>
          <a:p>
            <a:pPr lvl="2"/>
            <a:r>
              <a:rPr lang="en-US" dirty="0" smtClean="0"/>
              <a:t>If numbers could be used to </a:t>
            </a:r>
            <a:br>
              <a:rPr lang="en-US" dirty="0" smtClean="0"/>
            </a:br>
            <a:r>
              <a:rPr lang="en-US" dirty="0" smtClean="0"/>
              <a:t>represent other things (</a:t>
            </a:r>
            <a:r>
              <a:rPr lang="en-US" dirty="0"/>
              <a:t>like music</a:t>
            </a:r>
            <a:br>
              <a:rPr lang="en-US" dirty="0"/>
            </a:br>
            <a:r>
              <a:rPr lang="en-US" dirty="0"/>
              <a:t>notes), the “engine might compose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elaborate </a:t>
            </a:r>
            <a:r>
              <a:rPr lang="en-US" dirty="0"/>
              <a:t>and scientific pieces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music </a:t>
            </a:r>
            <a:r>
              <a:rPr lang="en-US" dirty="0"/>
              <a:t>of any degree of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extent”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832" y="1051856"/>
            <a:ext cx="6420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More 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6" t="4114" r="8614" b="35208"/>
          <a:stretch/>
        </p:blipFill>
        <p:spPr>
          <a:xfrm>
            <a:off x="6112243" y="3087202"/>
            <a:ext cx="2901129" cy="34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6 is available on Blackboard</a:t>
            </a:r>
          </a:p>
          <a:p>
            <a:pPr lvl="1"/>
            <a:r>
              <a:rPr lang="en-US" dirty="0" smtClean="0"/>
              <a:t>Parts 1, 2, and 3 </a:t>
            </a:r>
            <a:r>
              <a:rPr lang="en-US" u="sng" dirty="0" smtClean="0"/>
              <a:t>must</a:t>
            </a:r>
            <a:r>
              <a:rPr lang="en-US" dirty="0" smtClean="0"/>
              <a:t> be recursive</a:t>
            </a:r>
          </a:p>
          <a:p>
            <a:pPr lvl="1"/>
            <a:r>
              <a:rPr lang="en-US" dirty="0" smtClean="0"/>
              <a:t>Parts </a:t>
            </a:r>
            <a:r>
              <a:rPr lang="en-US" dirty="0" smtClean="0"/>
              <a:t>4 and 5 do </a:t>
            </a:r>
            <a:r>
              <a:rPr lang="en-US" u="sng" dirty="0" smtClean="0"/>
              <a:t>not</a:t>
            </a:r>
            <a:r>
              <a:rPr lang="en-US" dirty="0" smtClean="0"/>
              <a:t> require recursion</a:t>
            </a:r>
          </a:p>
          <a:p>
            <a:pPr lvl="1"/>
            <a:r>
              <a:rPr lang="en-US" dirty="0" smtClean="0"/>
              <a:t>Homework is due on Friday, April 27th</a:t>
            </a:r>
          </a:p>
          <a:p>
            <a:r>
              <a:rPr lang="en-US" dirty="0" smtClean="0"/>
              <a:t>Course evaluations are out, please fill it out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Final </a:t>
            </a:r>
            <a:r>
              <a:rPr lang="en-US" dirty="0"/>
              <a:t>exam is when?</a:t>
            </a:r>
          </a:p>
          <a:p>
            <a:pPr lvl="1"/>
            <a:r>
              <a:rPr lang="en-US" sz="3200" dirty="0"/>
              <a:t>Friday, May 18th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Charles Babbage (adapted from):</a:t>
            </a:r>
          </a:p>
          <a:p>
            <a:pPr lvl="1"/>
            <a:r>
              <a:rPr lang="en-US" sz="1600" dirty="0"/>
              <a:t>https://commons.wikimedia.org/wiki/File:Charles_Babbage_1860.jpg</a:t>
            </a:r>
            <a:endParaRPr lang="en-US" sz="1600" dirty="0" smtClean="0"/>
          </a:p>
          <a:p>
            <a:r>
              <a:rPr lang="en-US" sz="2000" dirty="0"/>
              <a:t>Ada Lovelace (adapted from</a:t>
            </a:r>
            <a:r>
              <a:rPr lang="en-US" sz="2000" dirty="0" smtClean="0"/>
              <a:t>):</a:t>
            </a:r>
          </a:p>
          <a:p>
            <a:pPr lvl="1"/>
            <a:r>
              <a:rPr lang="en-US" sz="1600" dirty="0"/>
              <a:t>https://commons.wikimedia.org/wiki/File:Ada_Lovelace.jpg</a:t>
            </a: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Learn about the dictionary data type</a:t>
            </a:r>
          </a:p>
          <a:p>
            <a:r>
              <a:rPr lang="en-US" altLang="en-US" dirty="0" smtClean="0"/>
              <a:t>Construct </a:t>
            </a:r>
            <a:r>
              <a:rPr lang="en-US" altLang="en-US" dirty="0"/>
              <a:t>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decimal/binary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0101 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0100 0110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151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227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 a list is organized how?</a:t>
            </a:r>
          </a:p>
          <a:p>
            <a:pPr lvl="1"/>
            <a:r>
              <a:rPr lang="en-US" sz="3200" dirty="0" smtClean="0"/>
              <a:t>By order</a:t>
            </a:r>
            <a:endParaRPr lang="en-US" sz="3200" dirty="0"/>
          </a:p>
          <a:p>
            <a:r>
              <a:rPr lang="en-US" dirty="0" smtClean="0"/>
              <a:t>Information in a dictionary is organized...</a:t>
            </a:r>
          </a:p>
          <a:p>
            <a:pPr lvl="1"/>
            <a:r>
              <a:rPr lang="en-US" sz="3200" dirty="0" smtClean="0"/>
              <a:t>By </a:t>
            </a:r>
            <a:r>
              <a:rPr lang="en-US" sz="3200" b="1" i="1" dirty="0" smtClean="0"/>
              <a:t>association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Python dictionaries associate a set of </a:t>
            </a:r>
            <a:r>
              <a:rPr lang="en-US" b="1" i="1" dirty="0" smtClean="0"/>
              <a:t>keys</a:t>
            </a:r>
            <a:r>
              <a:rPr lang="en-US" dirty="0" smtClean="0"/>
              <a:t> with corresponding data </a:t>
            </a:r>
            <a:r>
              <a:rPr lang="en-US" b="1" i="1" dirty="0" smtClean="0"/>
              <a:t>values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is a set of “keys” (terms), each pointing to their own “values” (meanings)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97" y="3774363"/>
            <a:ext cx="867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 = {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"number"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68378"/>
            <a:ext cx="1518742" cy="1561837"/>
            <a:chOff x="457200" y="4663859"/>
            <a:chExt cx="1518742" cy="1561837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Dictionary name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79645" y="4168378"/>
            <a:ext cx="1518742" cy="1561837"/>
            <a:chOff x="457200" y="4663859"/>
            <a:chExt cx="1518742" cy="1561837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90462" y="4168378"/>
            <a:ext cx="1518742" cy="1561837"/>
            <a:chOff x="457200" y="4663859"/>
            <a:chExt cx="1518742" cy="1561837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828238" y="4168378"/>
            <a:ext cx="1518742" cy="1561837"/>
            <a:chOff x="457200" y="4663859"/>
            <a:chExt cx="1518742" cy="1561837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0020" y="4185814"/>
            <a:ext cx="1167151" cy="1544401"/>
            <a:chOff x="548328" y="4681295"/>
            <a:chExt cx="1167151" cy="1544401"/>
          </a:xfrm>
        </p:grpSpPr>
        <p:sp>
          <p:nvSpPr>
            <p:cNvPr id="29" name="TextBox 28"/>
            <p:cNvSpPr txBox="1"/>
            <p:nvPr/>
          </p:nvSpPr>
          <p:spPr>
            <a:xfrm>
              <a:off x="548328" y="5394699"/>
              <a:ext cx="1167151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</a:t>
              </a:r>
              <a:b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</a:b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(</a:t>
              </a:r>
              <a:r>
                <a:rPr lang="en-US" sz="2400" dirty="0" err="1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int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H="1" flipV="1">
              <a:off x="1131903" y="4681295"/>
              <a:ext cx="1" cy="71340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06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a dictionary instead of a list?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Dictionaries are </a:t>
            </a:r>
            <a:r>
              <a:rPr lang="en-US" b="1" i="1" dirty="0" smtClean="0"/>
              <a:t>association</a:t>
            </a:r>
            <a:r>
              <a:rPr lang="en-US" dirty="0" smtClean="0"/>
              <a:t> based</a:t>
            </a:r>
          </a:p>
          <a:p>
            <a:pPr lvl="1"/>
            <a:r>
              <a:rPr lang="en-US" dirty="0" smtClean="0"/>
              <a:t>It’s very easy (and quick!) to find something</a:t>
            </a:r>
            <a:br>
              <a:rPr lang="en-US" dirty="0" smtClean="0"/>
            </a:br>
            <a:r>
              <a:rPr lang="en-US" dirty="0" smtClean="0"/>
              <a:t>if you know the key</a:t>
            </a:r>
          </a:p>
          <a:p>
            <a:r>
              <a:rPr lang="en-US" dirty="0" smtClean="0"/>
              <a:t>No matter how big the dictionary is, it can</a:t>
            </a:r>
            <a:br>
              <a:rPr lang="en-US" dirty="0" smtClean="0"/>
            </a:br>
            <a:r>
              <a:rPr lang="en-US" dirty="0" smtClean="0"/>
              <a:t>find any entry almost instantaneously</a:t>
            </a:r>
          </a:p>
          <a:p>
            <a:pPr lvl="1"/>
            <a:r>
              <a:rPr lang="en-US" dirty="0" smtClean="0"/>
              <a:t>Lists would require iterating over </a:t>
            </a:r>
            <a:br>
              <a:rPr lang="en-US" dirty="0" smtClean="0"/>
            </a:br>
            <a:r>
              <a:rPr lang="en-US" dirty="0" smtClean="0"/>
              <a:t>the list until the item is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dictionary as an </a:t>
            </a:r>
            <a:r>
              <a:rPr lang="en-US" u="sng" dirty="0"/>
              <a:t>unordered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</a:t>
            </a:r>
            <a:r>
              <a:rPr lang="en-US" b="1" i="1" dirty="0" err="1"/>
              <a:t>key:value</a:t>
            </a:r>
            <a:r>
              <a:rPr lang="en-US" dirty="0"/>
              <a:t> pairs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Dictionary keys must be </a:t>
            </a:r>
            <a:r>
              <a:rPr lang="en-US" b="1" i="1" dirty="0" smtClean="0"/>
              <a:t>unique</a:t>
            </a:r>
            <a:endParaRPr lang="en-US" dirty="0" smtClean="0"/>
          </a:p>
          <a:p>
            <a:pPr lvl="1"/>
            <a:r>
              <a:rPr lang="en-US" dirty="0" smtClean="0"/>
              <a:t>A key in a dictionary is like an index in a list</a:t>
            </a:r>
          </a:p>
          <a:p>
            <a:pPr lvl="1"/>
            <a:r>
              <a:rPr lang="en-US" dirty="0" smtClean="0"/>
              <a:t>Python must know </a:t>
            </a:r>
            <a:r>
              <a:rPr lang="en-US" u="sng" dirty="0" smtClean="0"/>
              <a:t>exactly</a:t>
            </a:r>
            <a:r>
              <a:rPr lang="en-US" dirty="0" smtClean="0"/>
              <a:t> which value you want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Keys can be of any data type</a:t>
            </a:r>
          </a:p>
          <a:p>
            <a:pPr lvl="1"/>
            <a:r>
              <a:rPr lang="en-US" dirty="0" smtClean="0"/>
              <a:t>As long as it is </a:t>
            </a:r>
            <a:r>
              <a:rPr lang="en-US" b="1" i="1" dirty="0" smtClean="0"/>
              <a:t>immutable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34430</TotalTime>
  <Words>1263</Words>
  <Application>Microsoft Office PowerPoint</Application>
  <PresentationFormat>On-screen Show (4:3)</PresentationFormat>
  <Paragraphs>263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21 – Dictionaries</vt:lpstr>
      <vt:lpstr>Last Class We Covered</vt:lpstr>
      <vt:lpstr>Any Questions from Last Time?</vt:lpstr>
      <vt:lpstr>Today’s Objectives</vt:lpstr>
      <vt:lpstr>Exercise: Converting</vt:lpstr>
      <vt:lpstr>Organization</vt:lpstr>
      <vt:lpstr>Keys and Values</vt:lpstr>
      <vt:lpstr>Purpose of Dictionaries</vt:lpstr>
      <vt:lpstr>Dictionary Keys</vt:lpstr>
      <vt:lpstr>Dictionary Values</vt:lpstr>
      <vt:lpstr>Dictionary Usage Example</vt:lpstr>
      <vt:lpstr>Hashing</vt:lpstr>
      <vt:lpstr>Hashing</vt:lpstr>
      <vt:lpstr>Hash Functions</vt:lpstr>
      <vt:lpstr>Hash Usage Example</vt:lpstr>
      <vt:lpstr>Creating Dictionaries</vt:lpstr>
      <vt:lpstr>Creating Dictionaries (Curly Braces)</vt:lpstr>
      <vt:lpstr>Creating Dictionaries (From a List)</vt:lpstr>
      <vt:lpstr>Dictionary Operations</vt:lpstr>
      <vt:lpstr>Dictionary Operations</vt:lpstr>
      <vt:lpstr>Accessing Values</vt:lpstr>
      <vt:lpstr>Updating Values</vt:lpstr>
      <vt:lpstr>Adding New Key:Value Pairs</vt:lpstr>
      <vt:lpstr>Deleting Key:Value Pairs</vt:lpstr>
      <vt:lpstr>Time for…</vt:lpstr>
      <vt:lpstr>Creating Dictionaries (From Two Lists)</vt:lpstr>
      <vt:lpstr>Dictionary Methods</vt:lpstr>
      <vt:lpstr>Methods</vt:lpstr>
      <vt:lpstr>Methods</vt:lpstr>
      <vt:lpstr>When to Use Dictionaries</vt:lpstr>
      <vt:lpstr>PowerPoint Presentation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432</cp:revision>
  <dcterms:created xsi:type="dcterms:W3CDTF">2014-05-05T14:25:42Z</dcterms:created>
  <dcterms:modified xsi:type="dcterms:W3CDTF">2018-04-25T16:22:51Z</dcterms:modified>
</cp:coreProperties>
</file>